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8" r:id="rId6"/>
    <p:sldId id="257" r:id="rId7"/>
    <p:sldId id="278" r:id="rId8"/>
    <p:sldId id="283" r:id="rId9"/>
    <p:sldId id="322" r:id="rId10"/>
    <p:sldId id="323" r:id="rId11"/>
    <p:sldId id="296" r:id="rId12"/>
    <p:sldId id="288" r:id="rId13"/>
    <p:sldId id="280" r:id="rId14"/>
    <p:sldId id="324" r:id="rId15"/>
    <p:sldId id="313" r:id="rId16"/>
    <p:sldId id="297" r:id="rId17"/>
    <p:sldId id="316" r:id="rId18"/>
    <p:sldId id="319" r:id="rId19"/>
    <p:sldId id="284" r:id="rId20"/>
    <p:sldId id="2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2" autoAdjust="0"/>
    <p:restoredTop sz="60966" autoAdjust="0"/>
  </p:normalViewPr>
  <p:slideViewPr>
    <p:cSldViewPr snapToGrid="0">
      <p:cViewPr varScale="1">
        <p:scale>
          <a:sx n="59" d="100"/>
          <a:sy n="59" d="100"/>
        </p:scale>
        <p:origin x="1636" y="268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11/17/2025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11/17/2025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polygon element creates close-ended shapes consisting of multiple straight lines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starting from an initial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x,y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coordinate and ending with a final point on the coordinate plan.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44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76145-7928-E9CD-A479-6A1AC6D45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9DC718-9766-D284-22F5-37CE4BA14F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667754-F050-31E8-4AD4-19CA73FD68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attribute points takes a list of points on the coordinate plan to define the polygon.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final point of a polygon automatically connects to the first point. The following code sample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draws a star.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450EFB-6238-CF05-2EB7-AF9E67DA47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8607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482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polyline element creates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open-ended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shapes consisting of multiple straight lines.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attribute points takes a list of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x,y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points on the coordinate plan to define the polyline.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650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following code sample traces the pattern of the constellation Hydra (the sea serpent) in the night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sky.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5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4654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we learned in the last video, the path element allows you to draw anything you can imagine using a long series of complicated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instructions. Thankfully, there are several very convenient elements that define common shapes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are easier to work with than the path element. 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first of these that you'll learn about is the line element. </a:t>
            </a:r>
            <a:r>
              <a:rPr lang="en-US" dirty="0"/>
              <a:t>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&lt;line&gt;</a:t>
            </a:r>
            <a:r>
              <a:rPr lang="en-US" b="1" dirty="0"/>
              <a:t> element</a:t>
            </a:r>
            <a:r>
              <a:rPr lang="en-US" dirty="0"/>
              <a:t> is an SVG element used to draw a single, straight line connecting two specified points.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22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following example draws a grid on a 400 by 400 square. The line elements in use here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take 5 arguments, x1,y1, x2,y2 and a stroke. The x and y coordinates indicate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beginning (x1,y1) and ending points (x2,y2) of the line. This SVG document draws a grid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 pixels on a side in a 400 pixel square.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86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Rendered in the browser it looks like this: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427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&lt;ellipse&gt;</a:t>
            </a:r>
            <a:r>
              <a:rPr lang="en-US" b="1" dirty="0"/>
              <a:t> element</a:t>
            </a:r>
            <a:r>
              <a:rPr lang="en-US" dirty="0"/>
              <a:t> is an SVG element used to draw an ellipse based on its center point coordinates (</a:t>
            </a:r>
            <a:r>
              <a:rPr lang="en-US" b="1" dirty="0"/>
              <a:t>cx</a:t>
            </a:r>
            <a:r>
              <a:rPr lang="en-US" dirty="0"/>
              <a:t>, </a:t>
            </a:r>
            <a:r>
              <a:rPr lang="en-US" b="1" dirty="0"/>
              <a:t>cy</a:t>
            </a:r>
            <a:r>
              <a:rPr lang="en-US" dirty="0"/>
              <a:t>) and its two radii (</a:t>
            </a:r>
            <a:r>
              <a:rPr lang="en-US" b="1" dirty="0" err="1"/>
              <a:t>rx</a:t>
            </a:r>
            <a:r>
              <a:rPr lang="en-US" dirty="0"/>
              <a:t> and </a:t>
            </a:r>
            <a:r>
              <a:rPr lang="en-US" b="1" dirty="0" err="1"/>
              <a:t>ry</a:t>
            </a:r>
            <a:r>
              <a:rPr lang="en-US" dirty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395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3F69-5AC2-A2F6-6880-6344E017D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30358B-BC5C-8F46-D21C-5951D04A2C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C73A09-7EF6-69E0-17E2-39C62679E0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Ellipse is just like circle which we met in the first video on this series, except it takes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radius arguments,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rx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ry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the x and 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radius respectively. Equivalent arguments would just draw a circle. In this case the X radius is 75 and the Y radius is 25 which makes a wide ellipse.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A50CCE-777C-2DFC-A1FB-5200F7594E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9242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083F4-C379-9EBC-1BB4-DF53F121A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D0D364-BC66-A61C-52EF-0607488053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65A16B-19B9-B65C-3452-3E6DC3C7E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looks like this in the browser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888112-32D3-8EB0-9F2B-D4794F3E8A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71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tmlcssjavascript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roblarsen/introduction-to-svg" TargetMode="External"/><Relationship Id="rId5" Type="http://schemas.openxmlformats.org/officeDocument/2006/relationships/hyperlink" Target="https://www.linkedin.com/in/robreact/" TargetMode="External"/><Relationship Id="rId4" Type="http://schemas.openxmlformats.org/officeDocument/2006/relationships/hyperlink" Target="https://github.com/roblarse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6291" y="335280"/>
            <a:ext cx="5091793" cy="3376691"/>
          </a:xfrm>
        </p:spPr>
        <p:txBody>
          <a:bodyPr anchor="b">
            <a:normAutofit/>
          </a:bodyPr>
          <a:lstStyle/>
          <a:p>
            <a:r>
              <a:rPr lang="en-US" dirty="0"/>
              <a:t>Intro to SVG Part 4:</a:t>
            </a:r>
            <a:br>
              <a:rPr lang="en-US" dirty="0"/>
            </a:br>
            <a:r>
              <a:rPr lang="en-US" dirty="0"/>
              <a:t>More Basic Shapes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FC57B4-8FAF-0E8C-BD1F-EE88925FA4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667" r="33508"/>
          <a:stretch>
            <a:fillRect/>
          </a:stretch>
        </p:blipFill>
        <p:spPr>
          <a:xfrm>
            <a:off x="20" y="-5080"/>
            <a:ext cx="657627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680"/>
            <a:ext cx="4179570" cy="3376691"/>
          </a:xfrm>
        </p:spPr>
        <p:txBody>
          <a:bodyPr anchor="b">
            <a:normAutofit/>
          </a:bodyPr>
          <a:lstStyle/>
          <a:p>
            <a:r>
              <a:rPr lang="en-US" b="1" dirty="0"/>
              <a:t>The Polygon Element</a:t>
            </a:r>
            <a:endParaRPr lang="en-US" dirty="0"/>
          </a:p>
        </p:txBody>
      </p:sp>
      <p:pic>
        <p:nvPicPr>
          <p:cNvPr id="4" name="Picture 3" descr="3D white cubes suspended and stacked">
            <a:extLst>
              <a:ext uri="{FF2B5EF4-FFF2-40B4-BE49-F238E27FC236}">
                <a16:creationId xmlns:a16="http://schemas.microsoft.com/office/drawing/2014/main" id="{8C75F576-6FB9-64C0-73D7-F66252C74A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429" r="17847" b="-1"/>
          <a:stretch>
            <a:fillRect/>
          </a:stretch>
        </p:blipFill>
        <p:spPr>
          <a:xfrm>
            <a:off x="20" y="-5080"/>
            <a:ext cx="657627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334696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69D51-4B44-A1BD-B064-9D9F46837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9D2EAB-D389-A40B-47E8-4EB0E8CED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/>
          <a:p>
            <a:r>
              <a:rPr lang="en-US" dirty="0"/>
              <a:t>POLYGON.html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29655B-62EF-87E9-A4C2-B0BAD2494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EBB85B-3625-7D88-D150-3027F07EC735}"/>
              </a:ext>
            </a:extLst>
          </p:cNvPr>
          <p:cNvSpPr txBox="1"/>
          <p:nvPr/>
        </p:nvSpPr>
        <p:spPr>
          <a:xfrm>
            <a:off x="1322388" y="2763078"/>
            <a:ext cx="7256347" cy="3407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</a:pPr>
            <a:endParaRPr lang="en-US" b="1" kern="1200" spc="50" baseline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1A77A-C2C8-FE2D-6A56-45847CF27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318" y="2884679"/>
            <a:ext cx="9529826" cy="178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775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DC513-4D8D-02E8-182D-10FB0E4B6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88D88-DD80-12CB-0269-459658E72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787554"/>
          </a:xfrm>
        </p:spPr>
        <p:txBody>
          <a:bodyPr>
            <a:normAutofit/>
          </a:bodyPr>
          <a:lstStyle/>
          <a:p>
            <a:r>
              <a:rPr lang="en-US" dirty="0"/>
              <a:t>POLYGON.HTML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8C903-7BA1-4F80-A2C4-14ADA8C579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1382486"/>
            <a:ext cx="7288212" cy="4787643"/>
          </a:xfrm>
        </p:spPr>
        <p:txBody>
          <a:bodyPr>
            <a:normAutofit/>
          </a:bodyPr>
          <a:lstStyle/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0200C-8E44-756C-27BB-617BAB4DD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AF0481-C54F-C7D2-ECCC-995A4F8F3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317" y="1500645"/>
            <a:ext cx="4207625" cy="473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78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46D08-D01C-251B-DB14-0EB60EC221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680"/>
            <a:ext cx="4179570" cy="3376691"/>
          </a:xfrm>
        </p:spPr>
        <p:txBody>
          <a:bodyPr anchor="b">
            <a:normAutofit/>
          </a:bodyPr>
          <a:lstStyle/>
          <a:p>
            <a:r>
              <a:rPr lang="en-US" dirty="0"/>
              <a:t>The Polyline Element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71A155-7059-AFE7-F7D0-575FB9A612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30" r="573"/>
          <a:stretch>
            <a:fillRect/>
          </a:stretch>
        </p:blipFill>
        <p:spPr>
          <a:xfrm>
            <a:off x="20" y="-5080"/>
            <a:ext cx="657627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2880039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FF55A-426C-7EBF-8FD5-6129514A1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65E77-9A01-5A00-DCF4-C2555540C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787554"/>
          </a:xfrm>
        </p:spPr>
        <p:txBody>
          <a:bodyPr/>
          <a:lstStyle/>
          <a:p>
            <a:r>
              <a:rPr lang="en-US" dirty="0"/>
              <a:t>Polyline.html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0620A-DF9C-399F-6343-C99D2EB06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1382486"/>
            <a:ext cx="7288212" cy="4787643"/>
          </a:xfrm>
        </p:spPr>
        <p:txBody>
          <a:bodyPr>
            <a:normAutofit/>
          </a:bodyPr>
          <a:lstStyle/>
          <a:p>
            <a:br>
              <a:rPr lang="en-US" b="0" dirty="0"/>
            </a:b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055AC-3305-B2E3-C1AE-C9783CC74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7AF25E-B55C-88DF-B57B-E2E56F8C9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929" y="1676310"/>
            <a:ext cx="7226671" cy="350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75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F3C5C-4F8A-D915-E538-15FD37D10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4739E-0E8F-0AD0-24A7-7AC5A27E2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1"/>
            <a:ext cx="7288282" cy="787554"/>
          </a:xfrm>
        </p:spPr>
        <p:txBody>
          <a:bodyPr/>
          <a:lstStyle/>
          <a:p>
            <a:r>
              <a:rPr lang="en-US" dirty="0"/>
              <a:t>Polyline (the Constellation Hydra)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246EC-7612-50F9-C8E4-C1DD95292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1382486"/>
            <a:ext cx="7288212" cy="4787643"/>
          </a:xfrm>
        </p:spPr>
        <p:txBody>
          <a:bodyPr>
            <a:normAutofit/>
          </a:bodyPr>
          <a:lstStyle/>
          <a:p>
            <a:br>
              <a:rPr lang="en-US" b="0" dirty="0"/>
            </a:b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4AA2C-B554-C99A-9E73-7D6336726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6A8004-2ECB-5777-17F3-1CE5ABD90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18" y="1382486"/>
            <a:ext cx="5988358" cy="342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74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192"/>
            <a:ext cx="5655197" cy="1997867"/>
          </a:xfrm>
        </p:spPr>
        <p:txBody>
          <a:bodyPr anchor="b"/>
          <a:lstStyle/>
          <a:p>
            <a:r>
              <a:rPr lang="en-US" dirty="0"/>
              <a:t>What we’ve learned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E1CF79-4FDC-8CAF-CC16-E309A2C49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705177"/>
            <a:ext cx="5733772" cy="448990"/>
          </a:xfrm>
        </p:spPr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3154166"/>
            <a:ext cx="6433458" cy="3032733"/>
          </a:xfrm>
        </p:spPr>
        <p:txBody>
          <a:bodyPr>
            <a:noAutofit/>
          </a:bodyPr>
          <a:lstStyle/>
          <a:p>
            <a:r>
              <a:rPr lang="en-US" dirty="0"/>
              <a:t>The &lt;line&gt; element is an SVG element used to draw a single, straight line connecting two specified points.</a:t>
            </a:r>
          </a:p>
          <a:p>
            <a:r>
              <a:rPr lang="en-US" dirty="0"/>
              <a:t>The &lt;ellipse&gt; element is an SVG element used to draw an ellipse based on its center point coordinates (cx, cy) and its two radii (</a:t>
            </a:r>
            <a:r>
              <a:rPr lang="en-US" dirty="0" err="1"/>
              <a:t>rx</a:t>
            </a:r>
            <a:r>
              <a:rPr lang="en-US" dirty="0"/>
              <a:t> and </a:t>
            </a:r>
            <a:r>
              <a:rPr lang="en-US" dirty="0" err="1"/>
              <a:t>ry</a:t>
            </a:r>
            <a:r>
              <a:rPr lang="en-US" dirty="0"/>
              <a:t>).</a:t>
            </a:r>
          </a:p>
          <a:p>
            <a:r>
              <a:rPr lang="en-US" dirty="0"/>
              <a:t>The polygon element creates close-ended shapes consisting of multiple straight lines</a:t>
            </a:r>
          </a:p>
          <a:p>
            <a:r>
              <a:rPr lang="en-US" dirty="0"/>
              <a:t>The polyline element creates </a:t>
            </a:r>
            <a:r>
              <a:rPr lang="en-US" i="1" dirty="0"/>
              <a:t>open-ended </a:t>
            </a:r>
            <a:r>
              <a:rPr lang="en-US" dirty="0"/>
              <a:t>shapes consisting of multiple straight lines. 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AE07A905-8B37-D13F-25D3-1D3BCDB86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87108" y="2705177"/>
            <a:ext cx="3943627" cy="44898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4E9A764F-6B65-050E-E561-82F77339D16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887107" y="3164867"/>
            <a:ext cx="3943627" cy="303273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577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7"/>
            <a:ext cx="4179570" cy="89886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2514601"/>
            <a:ext cx="5312228" cy="2850181"/>
          </a:xfrm>
        </p:spPr>
        <p:txBody>
          <a:bodyPr>
            <a:noAutofit/>
          </a:bodyPr>
          <a:lstStyle/>
          <a:p>
            <a:r>
              <a:rPr lang="en-US" dirty="0"/>
              <a:t>Rob Larsen</a:t>
            </a:r>
          </a:p>
          <a:p>
            <a:r>
              <a:rPr lang="en-US" sz="1600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https://htmlcssjavascript.com</a:t>
            </a:r>
            <a:endParaRPr lang="en-US" sz="1600" dirty="0">
              <a:solidFill>
                <a:srgbClr val="00B0F0"/>
              </a:solidFill>
            </a:endParaRPr>
          </a:p>
          <a:p>
            <a:r>
              <a:rPr lang="en-US" sz="1600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https://github.com/roblarsen</a:t>
            </a:r>
            <a:endParaRPr lang="en-US" sz="1600" dirty="0">
              <a:solidFill>
                <a:srgbClr val="00B0F0"/>
              </a:solidFill>
            </a:endParaRPr>
          </a:p>
          <a:p>
            <a:r>
              <a:rPr lang="en-US" sz="1600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https://www.linkedin.com/in/robreact/</a:t>
            </a:r>
            <a:endParaRPr lang="en-US" sz="1600" dirty="0">
              <a:solidFill>
                <a:srgbClr val="00B0F0"/>
              </a:solidFill>
            </a:endParaRPr>
          </a:p>
          <a:p>
            <a:r>
              <a:rPr lang="en-US" sz="1600" b="1" dirty="0"/>
              <a:t>Code and slides:</a:t>
            </a:r>
          </a:p>
          <a:p>
            <a:r>
              <a:rPr lang="en-US" sz="1600" b="1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https://github.com/roblarsen/introduction-to-svg</a:t>
            </a:r>
            <a:endParaRPr lang="en-US" sz="1600" b="1" dirty="0">
              <a:solidFill>
                <a:srgbClr val="00B0F0"/>
              </a:solidFill>
            </a:endParaRPr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/>
          <a:p>
            <a:r>
              <a:rPr lang="en-US" dirty="0"/>
              <a:t>Rob Larsen</a:t>
            </a:r>
          </a:p>
        </p:txBody>
      </p:sp>
      <p:sp>
        <p:nvSpPr>
          <p:cNvPr id="1031" name="Text Placeholder 2">
            <a:extLst>
              <a:ext uri="{FF2B5EF4-FFF2-40B4-BE49-F238E27FC236}">
                <a16:creationId xmlns:a16="http://schemas.microsoft.com/office/drawing/2014/main" id="{BE4EFEEA-EA9D-AF37-85BB-CA4F3CDEC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705177"/>
            <a:ext cx="5733772" cy="44899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b="0" dirty="0"/>
              <a:t>Rob is an experienced front-end engineer, author and open-source contributor.</a:t>
            </a:r>
          </a:p>
          <a:p>
            <a:pPr>
              <a:lnSpc>
                <a:spcPct val="90000"/>
              </a:lnSpc>
            </a:pPr>
            <a:r>
              <a:rPr lang="en-US" sz="1500" b="0" dirty="0"/>
              <a:t>Rob is co-author of Professional jQuery, the author of Beginning HTML and CSS, the author of The Uncertain Web, from O’Reilly, the author of </a:t>
            </a:r>
            <a:r>
              <a:rPr lang="en-US" sz="1500" b="1" dirty="0"/>
              <a:t>Mastering SVG </a:t>
            </a:r>
            <a:r>
              <a:rPr lang="en-US" sz="1500" b="0" dirty="0"/>
              <a:t>and co-author of The HTML and CSS Workshop.</a:t>
            </a:r>
          </a:p>
          <a:p>
            <a:pPr>
              <a:lnSpc>
                <a:spcPct val="90000"/>
              </a:lnSpc>
            </a:pPr>
            <a:r>
              <a:rPr lang="en-US" sz="1500" b="0" dirty="0"/>
              <a:t>A long-time open-source contributor, Rob currently maintains HTML5-Boilerplate and administers the H5BP organization on GitHub.</a:t>
            </a:r>
          </a:p>
          <a:p>
            <a:pPr>
              <a:lnSpc>
                <a:spcPct val="90000"/>
              </a:lnSpc>
            </a:pPr>
            <a:endParaRPr lang="en-US" sz="1500" dirty="0"/>
          </a:p>
        </p:txBody>
      </p:sp>
      <p:sp>
        <p:nvSpPr>
          <p:cNvPr id="1033" name="Text Placeholder 4">
            <a:extLst>
              <a:ext uri="{FF2B5EF4-FFF2-40B4-BE49-F238E27FC236}">
                <a16:creationId xmlns:a16="http://schemas.microsoft.com/office/drawing/2014/main" id="{8E9C168F-A480-85B8-B5DE-6333185D68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87108" y="2705177"/>
            <a:ext cx="3943627" cy="448989"/>
          </a:xfrm>
        </p:spPr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293B03-792E-DA81-96F5-AC4E42B95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872"/>
          <a:stretch>
            <a:fillRect/>
          </a:stretch>
        </p:blipFill>
        <p:spPr bwMode="auto">
          <a:xfrm>
            <a:off x="7887107" y="3164867"/>
            <a:ext cx="3943627" cy="303273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/>
          <a:p>
            <a:r>
              <a:rPr lang="en-US" dirty="0"/>
              <a:t>What we’ll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r>
              <a:rPr lang="en-US" b="0" dirty="0"/>
              <a:t>In this presentation we’ll learn about the following SVG elements: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Ellipse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Polygon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Polyline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1918" y="3329790"/>
            <a:ext cx="5096939" cy="3200400"/>
          </a:xfrm>
        </p:spPr>
        <p:txBody>
          <a:bodyPr anchor="ctr">
            <a:normAutofit/>
          </a:bodyPr>
          <a:lstStyle/>
          <a:p>
            <a:r>
              <a:rPr lang="en-US" dirty="0"/>
              <a:t>The &lt;line&gt; element</a:t>
            </a:r>
          </a:p>
        </p:txBody>
      </p:sp>
    </p:spTree>
    <p:extLst>
      <p:ext uri="{BB962C8B-B14F-4D97-AF65-F5344CB8AC3E}">
        <p14:creationId xmlns:p14="http://schemas.microsoft.com/office/powerpoint/2010/main" val="608796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/>
          <a:p>
            <a:r>
              <a:rPr lang="en-US" dirty="0"/>
              <a:t>Line.html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AAB896-DE66-6BC7-B499-6800F0DA8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970" y="2763078"/>
            <a:ext cx="7249048" cy="3407051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583645-4D86-C672-C608-F8B01EE51EE0}"/>
              </a:ext>
            </a:extLst>
          </p:cNvPr>
          <p:cNvSpPr txBox="1"/>
          <p:nvPr/>
        </p:nvSpPr>
        <p:spPr>
          <a:xfrm>
            <a:off x="1322388" y="2763078"/>
            <a:ext cx="7256347" cy="3407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</a:pPr>
            <a:endParaRPr lang="en-US" b="1" kern="1200" spc="50" baseline="0" dirty="0"/>
          </a:p>
        </p:txBody>
      </p:sp>
    </p:spTree>
    <p:extLst>
      <p:ext uri="{BB962C8B-B14F-4D97-AF65-F5344CB8AC3E}">
        <p14:creationId xmlns:p14="http://schemas.microsoft.com/office/powerpoint/2010/main" val="1658164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4E14F-E67C-FE85-1BCD-18A24E1B6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Line.html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FBE36F-591D-38FA-E627-299B606D42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76" r="12247" b="-2"/>
          <a:stretch>
            <a:fillRect/>
          </a:stretch>
        </p:blipFill>
        <p:spPr>
          <a:xfrm>
            <a:off x="1333500" y="2674013"/>
            <a:ext cx="2895600" cy="326958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1933A-B031-C056-F7BA-499EEDF3D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801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19836-8986-A9EA-EB39-51A9BF7229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680"/>
            <a:ext cx="4179570" cy="3376691"/>
          </a:xfrm>
        </p:spPr>
        <p:txBody>
          <a:bodyPr anchor="b">
            <a:normAutofit/>
          </a:bodyPr>
          <a:lstStyle/>
          <a:p>
            <a:r>
              <a:rPr lang="en-US" dirty="0"/>
              <a:t>The Ellipse Element</a:t>
            </a:r>
          </a:p>
        </p:txBody>
      </p:sp>
      <p:pic>
        <p:nvPicPr>
          <p:cNvPr id="4" name="Video 3" descr="Circles On White Paint">
            <a:extLst>
              <a:ext uri="{FF2B5EF4-FFF2-40B4-BE49-F238E27FC236}">
                <a16:creationId xmlns:a16="http://schemas.microsoft.com/office/drawing/2014/main" id="{B3BB47E8-5254-6D8F-FBB8-55E075E214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5391" r="30630"/>
          <a:stretch>
            <a:fillRect/>
          </a:stretch>
        </p:blipFill>
        <p:spPr>
          <a:xfrm>
            <a:off x="20" y="-5080"/>
            <a:ext cx="657627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237667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7C3A7-47B8-BEF7-31B9-79866ABBB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E3F92D-313D-7BED-2259-9423622E7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/>
          <a:p>
            <a:r>
              <a:rPr lang="en-US" dirty="0"/>
              <a:t>ellipse.html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009BC4-D292-273B-7692-FE10A0605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387" y="3429001"/>
            <a:ext cx="9659197" cy="1666212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2A2A51-B397-52A5-24F9-11C84BABC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153446-EB35-A106-21C9-D4467682B78A}"/>
              </a:ext>
            </a:extLst>
          </p:cNvPr>
          <p:cNvSpPr txBox="1"/>
          <p:nvPr/>
        </p:nvSpPr>
        <p:spPr>
          <a:xfrm>
            <a:off x="1322388" y="2763078"/>
            <a:ext cx="7256347" cy="3407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</a:pPr>
            <a:endParaRPr lang="en-US" b="1" kern="1200" spc="50" baseline="0" dirty="0"/>
          </a:p>
        </p:txBody>
      </p:sp>
    </p:spTree>
    <p:extLst>
      <p:ext uri="{BB962C8B-B14F-4D97-AF65-F5344CB8AC3E}">
        <p14:creationId xmlns:p14="http://schemas.microsoft.com/office/powerpoint/2010/main" val="1125125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679A3-1117-050A-3A7E-BF248C50E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DB31B0-DA5C-6132-4A73-F1162BCA9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/>
          <a:p>
            <a:r>
              <a:rPr lang="en-US" dirty="0"/>
              <a:t>ellipse.html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280E4B7-4CB7-04D7-8703-20198507A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705177"/>
            <a:ext cx="5733772" cy="44899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9A15886-AA01-A95E-7A59-CB83509522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87108" y="2705177"/>
            <a:ext cx="3943627" cy="448989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1CFDD2CC-7113-E9D2-CAB9-6C857858862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887107" y="3164867"/>
            <a:ext cx="3943627" cy="303273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8534C-545E-51F7-E898-59DAA354B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F52E71-A868-72E9-2471-7D15F8A55B9A}"/>
              </a:ext>
            </a:extLst>
          </p:cNvPr>
          <p:cNvSpPr txBox="1"/>
          <p:nvPr/>
        </p:nvSpPr>
        <p:spPr>
          <a:xfrm>
            <a:off x="1322388" y="2763078"/>
            <a:ext cx="7256347" cy="3407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</a:pPr>
            <a:endParaRPr lang="en-US" b="1" kern="1200" spc="50" baseline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329B89-D9CD-1CF7-3AFB-27E12C706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54" y="2763078"/>
            <a:ext cx="6089463" cy="371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65796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{081AA32B-B830-4218-9103-70EFAC83733E}TF7521aafa-c748-4c40-a498-ba511be234dc0ce54cb2_win32-34d1ea855d09</Template>
  <TotalTime>9040</TotalTime>
  <Words>688</Words>
  <Application>Microsoft Office PowerPoint</Application>
  <PresentationFormat>Widescreen</PresentationFormat>
  <Paragraphs>90</Paragraphs>
  <Slides>17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Tenorite</vt:lpstr>
      <vt:lpstr>Custom</vt:lpstr>
      <vt:lpstr>Intro to SVG Part 4: More Basic Shapes</vt:lpstr>
      <vt:lpstr>Rob Larsen</vt:lpstr>
      <vt:lpstr>What we’ll cover</vt:lpstr>
      <vt:lpstr>The &lt;line&gt; element</vt:lpstr>
      <vt:lpstr>Line.html</vt:lpstr>
      <vt:lpstr>Line.html</vt:lpstr>
      <vt:lpstr>The Ellipse Element</vt:lpstr>
      <vt:lpstr>ellipse.html</vt:lpstr>
      <vt:lpstr>ellipse.html</vt:lpstr>
      <vt:lpstr>The Polygon Element</vt:lpstr>
      <vt:lpstr>POLYGON.html</vt:lpstr>
      <vt:lpstr>POLYGON.HTML</vt:lpstr>
      <vt:lpstr>The Polyline Element</vt:lpstr>
      <vt:lpstr>Polyline.html</vt:lpstr>
      <vt:lpstr>Polyline (the Constellation Hydra)</vt:lpstr>
      <vt:lpstr>What we’ve learned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 Larsen</dc:creator>
  <cp:lastModifiedBy>Rob Larsen</cp:lastModifiedBy>
  <cp:revision>13</cp:revision>
  <dcterms:created xsi:type="dcterms:W3CDTF">2025-06-17T22:55:59Z</dcterms:created>
  <dcterms:modified xsi:type="dcterms:W3CDTF">2025-11-17T20:06:12Z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